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0" r:id="rId6"/>
    <p:sldId id="293" r:id="rId7"/>
    <p:sldId id="284" r:id="rId8"/>
    <p:sldId id="294" r:id="rId9"/>
    <p:sldId id="287" r:id="rId10"/>
    <p:sldId id="295" r:id="rId11"/>
    <p:sldId id="296" r:id="rId12"/>
    <p:sldId id="269" r:id="rId13"/>
    <p:sldId id="262" r:id="rId14"/>
    <p:sldId id="26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1" autoAdjust="0"/>
    <p:restoredTop sz="96031" autoAdjust="0"/>
  </p:normalViewPr>
  <p:slideViewPr>
    <p:cSldViewPr snapToGrid="0">
      <p:cViewPr varScale="1">
        <p:scale>
          <a:sx n="131" d="100"/>
          <a:sy n="13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EB143-58CC-4913-81B1-396D7C09ECA6}" type="datetimeFigureOut">
              <a:rPr lang="nl-NL" smtClean="0"/>
              <a:t>25-02-2026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0130-B413-4784-A41A-60829DC550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25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12B9-A1BF-3A4B-B525-CA8137A5C21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47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DD58-108F-F6BA-F1FB-3F2CD6B7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B000E52-EB43-EC6F-A499-FA3469EAD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22CB24-79BB-A86B-6B70-93D3B1244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141A91-0838-041A-EC82-27E0A4DAD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12B9-A1BF-3A4B-B525-CA8137A5C2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4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12B9-A1BF-3A4B-B525-CA8137A5C2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29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543E-4DBD-9DBE-6349-DFDE6F16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06A33A5-254D-1E36-335D-D7D3B3C7B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13BE4D1-B2A9-C013-E8BB-6C02B36C2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573EB8-1ACF-66AA-793D-F4A5B2496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12B9-A1BF-3A4B-B525-CA8137A5C2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00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12B9-A1BF-3A4B-B525-CA8137A5C2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34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AB46D-5BA2-AC43-242D-E2BAC9A76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154C10-43F8-8D70-312D-EEA92A47C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4FBE9F5-3980-2F7E-66C0-DC6ADBF4D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EBC3DC-EF33-4ACA-746D-200EB2BC2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12B9-A1BF-3A4B-B525-CA8137A5C21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92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3511C-278D-12B0-BB4A-B8790C1D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25020A-5285-032C-56A7-25A028883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1AEBAE-0FDF-BDD4-E00F-97FDD6BB0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E11C95-F608-03CD-DB30-50BB602DC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12B9-A1BF-3A4B-B525-CA8137A5C21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46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0130-B413-4784-A41A-60829DC5509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17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7A3FA0-4D6A-BD46-C6FC-9055E242D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b="102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: afgeronde bovenhoeken 5">
            <a:extLst>
              <a:ext uri="{FF2B5EF4-FFF2-40B4-BE49-F238E27FC236}">
                <a16:creationId xmlns:a16="http://schemas.microsoft.com/office/drawing/2014/main" id="{6433E5FD-084D-2273-9534-ACCE75D0BF08}"/>
              </a:ext>
            </a:extLst>
          </p:cNvPr>
          <p:cNvSpPr/>
          <p:nvPr userDrawn="1"/>
        </p:nvSpPr>
        <p:spPr>
          <a:xfrm rot="10800000">
            <a:off x="0" y="-1"/>
            <a:ext cx="12192000" cy="1251283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93F9EC8-83C0-BDC3-DD65-AE951C2A67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3" y="385148"/>
            <a:ext cx="4648209" cy="54559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CA88DE8-A7E7-3837-D3A5-9646BCD0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849"/>
            <a:ext cx="9144000" cy="2775283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00F1270D-EA8A-43AB-F4F8-08AEB6594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6397"/>
            <a:ext cx="9144000" cy="15481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804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vijf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9782CDE-0657-117B-6AB3-566A4041C44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98781" y="377826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793EAA70-B571-E396-7ACC-F37DB43D6BA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480343" y="377825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2DD2BADF-5AEC-ED16-C19E-BD4F1B7E34B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558255" y="377824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01B280F7-3E72-2402-D817-4880AE997D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587933" y="3504439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8D7E3C4C-95F6-A507-F070-D09532ACF6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69495" y="3504438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</p:spTree>
    <p:extLst>
      <p:ext uri="{BB962C8B-B14F-4D97-AF65-F5344CB8AC3E}">
        <p14:creationId xmlns:p14="http://schemas.microsoft.com/office/powerpoint/2010/main" val="364523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bovenhoeken 7">
            <a:extLst>
              <a:ext uri="{FF2B5EF4-FFF2-40B4-BE49-F238E27FC236}">
                <a16:creationId xmlns:a16="http://schemas.microsoft.com/office/drawing/2014/main" id="{9FD4B096-779F-904A-3448-CF3BBF2CA321}"/>
              </a:ext>
            </a:extLst>
          </p:cNvPr>
          <p:cNvSpPr/>
          <p:nvPr userDrawn="1"/>
        </p:nvSpPr>
        <p:spPr>
          <a:xfrm rot="10800000">
            <a:off x="0" y="-1"/>
            <a:ext cx="12192000" cy="1254369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39220-20DF-55FB-D592-940B5EC3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4"/>
            <a:ext cx="10515600" cy="88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5C19A-4BFD-F98C-A35F-927F9F13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245"/>
            <a:ext cx="10515600" cy="46537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95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CD1DC-8680-89F2-9A31-CF2FDE03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3920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623836-3021-F160-623D-6ECDC7502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439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bovenhoeken 8">
            <a:extLst>
              <a:ext uri="{FF2B5EF4-FFF2-40B4-BE49-F238E27FC236}">
                <a16:creationId xmlns:a16="http://schemas.microsoft.com/office/drawing/2014/main" id="{E47FC63E-AADC-6016-449D-954774F79409}"/>
              </a:ext>
            </a:extLst>
          </p:cNvPr>
          <p:cNvSpPr/>
          <p:nvPr userDrawn="1"/>
        </p:nvSpPr>
        <p:spPr>
          <a:xfrm rot="10800000">
            <a:off x="0" y="-1"/>
            <a:ext cx="12192000" cy="1254369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2A366-4654-DDEA-B00D-AD8D282C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548"/>
            <a:ext cx="10515600" cy="8823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D5F2A-2F08-8E42-63F2-1DF7F2890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4211"/>
            <a:ext cx="5181600" cy="4572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771860-9624-65A7-D4F7-E692645C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211"/>
            <a:ext cx="5181600" cy="4572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758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bovenhoeken 10">
            <a:extLst>
              <a:ext uri="{FF2B5EF4-FFF2-40B4-BE49-F238E27FC236}">
                <a16:creationId xmlns:a16="http://schemas.microsoft.com/office/drawing/2014/main" id="{2EAEDEE3-C669-8ABF-008D-BBDF3B2F9CDC}"/>
              </a:ext>
            </a:extLst>
          </p:cNvPr>
          <p:cNvSpPr/>
          <p:nvPr userDrawn="1"/>
        </p:nvSpPr>
        <p:spPr>
          <a:xfrm rot="10800000">
            <a:off x="0" y="-1"/>
            <a:ext cx="12192000" cy="1254369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470F1D-AD88-8558-921F-8CCA08A2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6790"/>
            <a:ext cx="10515600" cy="88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E268E7-AC0C-41A3-9B83-BE5D99C0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261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392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A7D819-B6E2-BACA-4180-7B3C10CB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14777"/>
            <a:ext cx="5157787" cy="36748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B52053-0502-1C09-8050-FD022BE45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261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392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B7B8CC-0530-CA6F-0549-972D9B049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4777"/>
            <a:ext cx="5183188" cy="36748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3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3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bovenhoeken 8">
            <a:extLst>
              <a:ext uri="{FF2B5EF4-FFF2-40B4-BE49-F238E27FC236}">
                <a16:creationId xmlns:a16="http://schemas.microsoft.com/office/drawing/2014/main" id="{E3542C00-14AD-E1E0-8666-E107BB4BA08C}"/>
              </a:ext>
            </a:extLst>
          </p:cNvPr>
          <p:cNvSpPr/>
          <p:nvPr userDrawn="1"/>
        </p:nvSpPr>
        <p:spPr>
          <a:xfrm rot="10800000">
            <a:off x="836610" y="-4"/>
            <a:ext cx="3935413" cy="1922588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C9C585-6841-57EB-BC18-9616A562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7" y="457200"/>
            <a:ext cx="3657600" cy="133951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AB7D6-B94E-03E0-6DE7-ABB1945A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E95AB2-F27D-5C38-A6FA-847D4C9DA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3932237" cy="373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25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bovenhoeken 8">
            <a:extLst>
              <a:ext uri="{FF2B5EF4-FFF2-40B4-BE49-F238E27FC236}">
                <a16:creationId xmlns:a16="http://schemas.microsoft.com/office/drawing/2014/main" id="{9EDC9BBF-A8C2-B2A9-0282-6B100D6013B7}"/>
              </a:ext>
            </a:extLst>
          </p:cNvPr>
          <p:cNvSpPr/>
          <p:nvPr userDrawn="1"/>
        </p:nvSpPr>
        <p:spPr>
          <a:xfrm rot="10800000">
            <a:off x="836610" y="-4"/>
            <a:ext cx="3935413" cy="1922588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6E86A-6753-49FB-D7C5-0D4107BF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7" y="457201"/>
            <a:ext cx="3641558" cy="133951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0070CB-ECB8-5866-7EBF-975749E6B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8085" y="987425"/>
            <a:ext cx="4970630" cy="4873625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A11338-6361-E40D-4A49-709BE1CAA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816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95533C-AF62-D65D-175C-B6DD8F51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780" y="377826"/>
            <a:ext cx="3780715" cy="3706932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539EB1DD-F8DA-313A-4B91-E163F93D050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406190" y="1027225"/>
            <a:ext cx="5633578" cy="5523635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5FA040-61B4-25D7-B619-0BD266B9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7" y="4812632"/>
            <a:ext cx="4347410" cy="1580147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F3920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13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12">
            <a:extLst>
              <a:ext uri="{FF2B5EF4-FFF2-40B4-BE49-F238E27FC236}">
                <a16:creationId xmlns:a16="http://schemas.microsoft.com/office/drawing/2014/main" id="{3E5A9766-C827-01D7-BD21-26D02EB564C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en.vanriswijk@iselinge.nl" TargetMode="External"/><Relationship Id="rId2" Type="http://schemas.openxmlformats.org/officeDocument/2006/relationships/hyperlink" Target="mailto:stagebureauAd@iselinge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17821F18-A33B-8742-7FF8-718263AC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4" y="2141620"/>
            <a:ext cx="9143999" cy="2133601"/>
          </a:xfrm>
        </p:spPr>
        <p:txBody>
          <a:bodyPr/>
          <a:lstStyle/>
          <a:p>
            <a:r>
              <a:rPr lang="nl-NL" dirty="0"/>
              <a:t>Praktijkleren in de </a:t>
            </a:r>
            <a:br>
              <a:rPr lang="nl-NL" dirty="0"/>
            </a:br>
            <a:r>
              <a:rPr lang="nl-NL" dirty="0"/>
              <a:t>Ad-DEP</a:t>
            </a:r>
            <a:br>
              <a:rPr lang="nl-NL" dirty="0"/>
            </a:br>
            <a:r>
              <a:rPr lang="nl-NL" sz="2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semester 3, blok 1, februari 2026</a:t>
            </a:r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5D3E58-B7BC-BDF6-F11F-9955B7EBD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464" y="4523874"/>
            <a:ext cx="9144000" cy="1395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56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8B1E9-7FC7-D775-0369-5A9308259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Afronding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E4F579-C684-63B8-13F2-47AB3AF82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36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6CAA6-EB5E-C2B8-DDD1-1180A23E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vragen?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F8657B-DC96-647A-A114-2367F8BF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Mailen naar:</a:t>
            </a:r>
          </a:p>
          <a:p>
            <a:pPr lvl="1"/>
            <a:r>
              <a:rPr lang="nl-NL" sz="2800" dirty="0">
                <a:hlinkClick r:id="rId2"/>
              </a:rPr>
              <a:t>stagebureauAd@iselinge.nl</a:t>
            </a:r>
            <a:endParaRPr lang="nl-NL" sz="2800" dirty="0"/>
          </a:p>
          <a:p>
            <a:pPr lvl="1"/>
            <a:r>
              <a:rPr lang="nl-NL" sz="2800" dirty="0">
                <a:hlinkClick r:id="rId3"/>
              </a:rPr>
              <a:t>carolien.vanriswijk@iselinge.nl</a:t>
            </a:r>
            <a:r>
              <a:rPr lang="nl-NL" sz="2800" dirty="0"/>
              <a:t> </a:t>
            </a:r>
          </a:p>
          <a:p>
            <a:pPr lvl="1"/>
            <a:endParaRPr lang="nl-NL" sz="2800" dirty="0"/>
          </a:p>
          <a:p>
            <a:r>
              <a:rPr lang="nl-NL" dirty="0"/>
              <a:t>Geef aan het stagebureau door waar je stage loopt of werkt</a:t>
            </a:r>
          </a:p>
          <a:p>
            <a:pPr lvl="1"/>
            <a:r>
              <a:rPr lang="nl-NL" sz="2800" dirty="0">
                <a:hlinkClick r:id="rId2"/>
              </a:rPr>
              <a:t>stagebureauAd@iselinge.nl</a:t>
            </a:r>
            <a:r>
              <a:rPr lang="nl-NL" sz="2800" dirty="0"/>
              <a:t> </a:t>
            </a:r>
          </a:p>
          <a:p>
            <a:pPr lvl="1"/>
            <a:endParaRPr lang="nl-NL" sz="2800" dirty="0"/>
          </a:p>
          <a:p>
            <a:r>
              <a:rPr lang="nl-NL" dirty="0"/>
              <a:t>Online bijeenkomst praktijkbegeleiders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39204"/>
                </a:solidFill>
                <a:sym typeface="Wingdings" panose="05000000000000000000" pitchFamily="2" charset="2"/>
              </a:rPr>
              <a:t>9 maart (</a:t>
            </a:r>
            <a:r>
              <a:rPr lang="nl-NL" dirty="0" err="1">
                <a:solidFill>
                  <a:srgbClr val="F39204"/>
                </a:solidFill>
                <a:sym typeface="Wingdings" panose="05000000000000000000" pitchFamily="2" charset="2"/>
              </a:rPr>
              <a:t>N.b.</a:t>
            </a:r>
            <a:r>
              <a:rPr lang="nl-NL" dirty="0">
                <a:solidFill>
                  <a:srgbClr val="F39204"/>
                </a:solidFill>
                <a:sym typeface="Wingdings" panose="05000000000000000000" pitchFamily="2" charset="2"/>
              </a:rPr>
              <a:t> Plan je tussenevaluatie na 9 maart)</a:t>
            </a:r>
            <a:endParaRPr lang="nl-NL" dirty="0">
              <a:solidFill>
                <a:srgbClr val="F392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Praktijkleren in de Ad Semester 3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55A762D-1A0A-0F1F-A124-1E380349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/>
              <a:t>Blok 1:</a:t>
            </a:r>
          </a:p>
          <a:p>
            <a:pPr>
              <a:lnSpc>
                <a:spcPct val="120000"/>
              </a:lnSpc>
            </a:pPr>
            <a:r>
              <a:rPr lang="nl-NL" dirty="0"/>
              <a:t>Tussenevaluatie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Blok 2:</a:t>
            </a:r>
          </a:p>
          <a:p>
            <a:pPr>
              <a:lnSpc>
                <a:spcPct val="120000"/>
              </a:lnSpc>
            </a:pPr>
            <a:r>
              <a:rPr lang="nl-NL" dirty="0"/>
              <a:t>Praktijkbeoordeling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72B80AD-05DF-8377-53AA-619E6CF3179C}"/>
              </a:ext>
            </a:extLst>
          </p:cNvPr>
          <p:cNvSpPr/>
          <p:nvPr/>
        </p:nvSpPr>
        <p:spPr>
          <a:xfrm>
            <a:off x="407398" y="1694996"/>
            <a:ext cx="4032448" cy="1728192"/>
          </a:xfrm>
          <a:prstGeom prst="ellipse">
            <a:avLst/>
          </a:prstGeom>
          <a:noFill/>
          <a:ln w="53975">
            <a:solidFill>
              <a:srgbClr val="F1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57997-A6C8-FCCA-D459-6A7A73A34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1DE9F-34AD-A541-0F6E-CAA23257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Praktijkleren in de Ad Semester 3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3F3BA4B-DB36-9F5E-5435-05F3B017D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Wat is er anders dan in semester 2?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Waar loop je tegenaan in de praktijk?</a:t>
            </a:r>
          </a:p>
          <a:p>
            <a:pPr marL="0" indent="0">
              <a:buNone/>
            </a:pPr>
            <a:endParaRPr lang="nl-NL" sz="5400" dirty="0"/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!!</a:t>
            </a:r>
            <a:r>
              <a:rPr lang="nl-NL" dirty="0"/>
              <a:t> Brief voor praktijkbegeleiders</a:t>
            </a:r>
          </a:p>
        </p:txBody>
      </p:sp>
    </p:spTree>
    <p:extLst>
      <p:ext uri="{BB962C8B-B14F-4D97-AF65-F5344CB8AC3E}">
        <p14:creationId xmlns:p14="http://schemas.microsoft.com/office/powerpoint/2010/main" val="5904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BB0A187-34B3-CC81-5A95-209728AC2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Tussen week 14 en 16</a:t>
            </a:r>
          </a:p>
          <a:p>
            <a:pPr>
              <a:buFontTx/>
              <a:buChar char="-"/>
            </a:pPr>
            <a:r>
              <a:rPr lang="nl-NL" dirty="0"/>
              <a:t>Praktijkbegeleider vult in, jij vult in</a:t>
            </a:r>
          </a:p>
          <a:p>
            <a:pPr>
              <a:buFontTx/>
              <a:buChar char="-"/>
            </a:pPr>
            <a:r>
              <a:rPr lang="nl-NL" dirty="0"/>
              <a:t>Daarna met elkaar in gesprek: welke verschillen? Waar komen die vandaan?</a:t>
            </a:r>
          </a:p>
          <a:p>
            <a:pPr>
              <a:buFontTx/>
              <a:buChar char="-"/>
            </a:pPr>
            <a:r>
              <a:rPr lang="nl-NL" dirty="0"/>
              <a:t>In overleg formuleren en noteren: talenten en ontwikkelpunten</a:t>
            </a:r>
          </a:p>
          <a:p>
            <a:pPr>
              <a:buFontTx/>
              <a:buChar char="-"/>
            </a:pPr>
            <a:r>
              <a:rPr lang="nl-NL" dirty="0"/>
              <a:t>Uploaden in OnStage 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Zie ook Toetsbrochure</a:t>
            </a:r>
          </a:p>
        </p:txBody>
      </p:sp>
    </p:spTree>
    <p:extLst>
      <p:ext uri="{BB962C8B-B14F-4D97-AF65-F5344CB8AC3E}">
        <p14:creationId xmlns:p14="http://schemas.microsoft.com/office/powerpoint/2010/main" val="42425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155F6-D492-47C9-20CB-407AF096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ACA4C-D893-B284-37B1-D8E1F054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695DB9-74AB-C5FB-6C59-3A50F7B9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678" y="1581611"/>
            <a:ext cx="6632643" cy="465371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Model 1: Beroepshouding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2: Proces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53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praktijkbeoordeling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2792414" y="1831108"/>
            <a:ext cx="7119937" cy="469423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Model 1: Beroepshouding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2: Proces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3: Activiteit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4: Gesprek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89E7D9-E8E6-4A4D-8691-339FAEC04057}"/>
              </a:ext>
            </a:extLst>
          </p:cNvPr>
          <p:cNvSpPr txBox="1"/>
          <p:nvPr/>
        </p:nvSpPr>
        <p:spPr>
          <a:xfrm>
            <a:off x="1201364" y="5856211"/>
            <a:ext cx="1029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latin typeface="Trebuchet MS" panose="020B0703020202090204" pitchFamily="34" charset="0"/>
              </a:rPr>
              <a:t>Meer informatie over de praktijkbeoordeling in blok 4.</a:t>
            </a:r>
          </a:p>
        </p:txBody>
      </p:sp>
    </p:spTree>
    <p:extLst>
      <p:ext uri="{BB962C8B-B14F-4D97-AF65-F5344CB8AC3E}">
        <p14:creationId xmlns:p14="http://schemas.microsoft.com/office/powerpoint/2010/main" val="26461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E340-3AB0-8350-B4D3-08BE3419A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E47B0-9196-C6B3-0167-87499A19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4"/>
            <a:ext cx="10515600" cy="889244"/>
          </a:xfrm>
        </p:spPr>
        <p:txBody>
          <a:bodyPr>
            <a:normAutofit/>
          </a:bodyPr>
          <a:lstStyle/>
          <a:p>
            <a:r>
              <a:rPr lang="nl-NL" dirty="0"/>
              <a:t>De tussenevaluatie</a:t>
            </a:r>
          </a:p>
        </p:txBody>
      </p:sp>
      <p:pic>
        <p:nvPicPr>
          <p:cNvPr id="6" name="Afbeelding 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F882A503-1525-CF07-1D98-C7951B064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59" y="1498747"/>
            <a:ext cx="5988682" cy="5090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83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2608F-9411-9F36-859F-D8B46B7A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2D92B-7AD7-A2F3-93E8-A79EA651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FBEF88-FBC5-3760-CF44-B4D809BCC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verschillen zie je met de tussenevaluatie/praktijkbeoordeling van semester 2?</a:t>
            </a:r>
          </a:p>
          <a:p>
            <a:endParaRPr lang="nl-NL" dirty="0"/>
          </a:p>
          <a:p>
            <a:r>
              <a:rPr lang="nl-NL" dirty="0"/>
              <a:t>Welke vragen heb je nog?</a:t>
            </a:r>
          </a:p>
        </p:txBody>
      </p:sp>
    </p:spTree>
    <p:extLst>
      <p:ext uri="{BB962C8B-B14F-4D97-AF65-F5344CB8AC3E}">
        <p14:creationId xmlns:p14="http://schemas.microsoft.com/office/powerpoint/2010/main" val="418543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8720E-C641-2510-6B15-2DE62E1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Afbeelding met tekst, software, Webpagina, Computerpictogram&#10;&#10;Door AI gegenereerde inhoud is mogelijk onjuist.">
            <a:extLst>
              <a:ext uri="{FF2B5EF4-FFF2-40B4-BE49-F238E27FC236}">
                <a16:creationId xmlns:a16="http://schemas.microsoft.com/office/drawing/2014/main" id="{EDE898C9-FEB6-C177-7BEF-9A26DF2C9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4" y="1158118"/>
            <a:ext cx="5262184" cy="3268093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7927901-E603-E584-A08D-8EE115754CA7}"/>
              </a:ext>
            </a:extLst>
          </p:cNvPr>
          <p:cNvSpPr/>
          <p:nvPr/>
        </p:nvSpPr>
        <p:spPr>
          <a:xfrm>
            <a:off x="1916814" y="2614910"/>
            <a:ext cx="1958163" cy="1350335"/>
          </a:xfrm>
          <a:prstGeom prst="ellipse">
            <a:avLst/>
          </a:prstGeom>
          <a:noFill/>
          <a:ln w="57150">
            <a:solidFill>
              <a:srgbClr val="F3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tekst, persoon, Website, schermopname&#10;&#10;Door AI gegenereerde inhoud is mogelijk onjuist.">
            <a:extLst>
              <a:ext uri="{FF2B5EF4-FFF2-40B4-BE49-F238E27FC236}">
                <a16:creationId xmlns:a16="http://schemas.microsoft.com/office/drawing/2014/main" id="{9042F7EF-5F1A-051B-E26E-679644625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7" y="2451875"/>
            <a:ext cx="6159928" cy="39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8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_Iselinge_Hogeschool_Final.potx" id="{2A17BDEB-3519-4D09-AA4C-DF0DC1FF7079}" vid="{A141F744-0A4C-4576-8DA5-957DF32949F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ac32b-5bdf-4e08-8306-bbdb44fc3784" xsi:nil="true"/>
    <lcf76f155ced4ddcb4097134ff3c332f xmlns="8798555b-c85c-4070-8389-1d05cfac6c0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1E5CE06B4844A8757AA00B24E9A47" ma:contentTypeVersion="8" ma:contentTypeDescription="Een nieuw document maken." ma:contentTypeScope="" ma:versionID="c1b73165834f4f33ce499db80f3dfe82">
  <xsd:schema xmlns:xsd="http://www.w3.org/2001/XMLSchema" xmlns:xs="http://www.w3.org/2001/XMLSchema" xmlns:p="http://schemas.microsoft.com/office/2006/metadata/properties" xmlns:ns2="8798555b-c85c-4070-8389-1d05cfac6c09" xmlns:ns3="944ac32b-5bdf-4e08-8306-bbdb44fc3784" targetNamespace="http://schemas.microsoft.com/office/2006/metadata/properties" ma:root="true" ma:fieldsID="5374be8b8ce7522f3701493b4d9e1992" ns2:_="" ns3:_="">
    <xsd:import namespace="8798555b-c85c-4070-8389-1d05cfac6c09"/>
    <xsd:import namespace="944ac32b-5bdf-4e08-8306-bbdb44fc3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8555b-c85c-4070-8389-1d05cfac6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ac32b-5bdf-4e08-8306-bbdb44fc37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78a2a23-d2db-47b9-bb4a-03d99704d4dc}" ma:internalName="TaxCatchAll" ma:showField="CatchAllData" ma:web="944ac32b-5bdf-4e08-8306-bbdb44fc3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8689F7-BE37-47D9-AF9C-2F599AFBCF8B}">
  <ds:schemaRefs>
    <ds:schemaRef ds:uri="http://schemas.microsoft.com/office/2006/metadata/properties"/>
    <ds:schemaRef ds:uri="http://schemas.microsoft.com/office/infopath/2007/PartnerControls"/>
    <ds:schemaRef ds:uri="944ac32b-5bdf-4e08-8306-bbdb44fc3784"/>
    <ds:schemaRef ds:uri="8798555b-c85c-4070-8389-1d05cfac6c09"/>
  </ds:schemaRefs>
</ds:datastoreItem>
</file>

<file path=customXml/itemProps2.xml><?xml version="1.0" encoding="utf-8"?>
<ds:datastoreItem xmlns:ds="http://schemas.openxmlformats.org/officeDocument/2006/customXml" ds:itemID="{FD4BF43F-AA7B-422C-8751-9030CD90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8555b-c85c-4070-8389-1d05cfac6c09"/>
    <ds:schemaRef ds:uri="944ac32b-5bdf-4e08-8306-bbdb44fc3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88DC10-C96C-4977-9E3C-8F6908274A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Sjabloon_Iselinge_Hogeschool_Final</Template>
  <TotalTime>7390</TotalTime>
  <Words>222</Words>
  <Application>Microsoft Macintosh PowerPoint</Application>
  <PresentationFormat>Breedbeeld</PresentationFormat>
  <Paragraphs>59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Kantoorthema</vt:lpstr>
      <vt:lpstr>Praktijkleren in de  Ad-DEP semester 3, blok 1, februari 2026</vt:lpstr>
      <vt:lpstr>Praktijkleren in de Ad Semester 3</vt:lpstr>
      <vt:lpstr>Praktijkleren in de Ad Semester 3</vt:lpstr>
      <vt:lpstr>De tussenevaluatie</vt:lpstr>
      <vt:lpstr>De tussenevaluatie</vt:lpstr>
      <vt:lpstr>De praktijkbeoordeling</vt:lpstr>
      <vt:lpstr>De tussenevaluatie</vt:lpstr>
      <vt:lpstr>De tussenevaluatie</vt:lpstr>
      <vt:lpstr>PowerPoint-presentatie</vt:lpstr>
      <vt:lpstr>Afronding</vt:lpstr>
      <vt:lpstr>Nog vragen?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Kian Heideman</dc:creator>
  <cp:lastModifiedBy>Carolien van Riswijk</cp:lastModifiedBy>
  <cp:revision>24</cp:revision>
  <dcterms:created xsi:type="dcterms:W3CDTF">2022-10-21T11:36:26Z</dcterms:created>
  <dcterms:modified xsi:type="dcterms:W3CDTF">2026-02-25T09:43:28Z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0x0101008651E5CE06B4844A8757AA00B24E9A47</vt:lpwstr>
  </property>
  <property fmtid="{D5CDD505-2E9C-101B-9397-08002B2CF9AE}" pid="3" name="MSIP_Label_44d050f3-850d-4310-850a-31ea13e04063_Enabled">
    <vt:lpwstr>true</vt:lpwstr>
  </property>
  <property fmtid="{D5CDD505-2E9C-101B-9397-08002B2CF9AE}" pid="4" name="MSIP_Label_44d050f3-850d-4310-850a-31ea13e04063_SetDate">
    <vt:lpwstr>2025-02-05T08:05:17Z</vt:lpwstr>
  </property>
  <property fmtid="{D5CDD505-2E9C-101B-9397-08002B2CF9AE}" pid="5" name="MSIP_Label_44d050f3-850d-4310-850a-31ea13e04063_Method">
    <vt:lpwstr>Standard</vt:lpwstr>
  </property>
  <property fmtid="{D5CDD505-2E9C-101B-9397-08002B2CF9AE}" pid="6" name="MSIP_Label_44d050f3-850d-4310-850a-31ea13e04063_Name">
    <vt:lpwstr>defa4170-0d19-0005-0004-bc88714345d2</vt:lpwstr>
  </property>
  <property fmtid="{D5CDD505-2E9C-101B-9397-08002B2CF9AE}" pid="7" name="MSIP_Label_44d050f3-850d-4310-850a-31ea13e04063_SiteId">
    <vt:lpwstr>6200b37c-a03e-4996-ab02-6f5b017bb20f</vt:lpwstr>
  </property>
  <property fmtid="{D5CDD505-2E9C-101B-9397-08002B2CF9AE}" pid="8" name="MSIP_Label_44d050f3-850d-4310-850a-31ea13e04063_ActionId">
    <vt:lpwstr>e1c2ff7a-a731-4485-8852-93ca26217700</vt:lpwstr>
  </property>
  <property fmtid="{D5CDD505-2E9C-101B-9397-08002B2CF9AE}" pid="9" name="MSIP_Label_44d050f3-850d-4310-850a-31ea13e04063_ContentBits">
    <vt:lpwstr>0</vt:lpwstr>
  </property>
  <property fmtid="{D5CDD505-2E9C-101B-9397-08002B2CF9AE}" pid="10" name="MSIP_Label_44d050f3-850d-4310-850a-31ea13e04063_Tag">
    <vt:lpwstr>50, 3, 0, 1</vt:lpwstr>
  </property>
</Properties>
</file>